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72" r:id="rId6"/>
    <p:sldId id="261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Open Sauce" panose="020B0604020202020204" charset="0"/>
      <p:regular r:id="rId12"/>
    </p:embeddedFont>
    <p:embeddedFont>
      <p:font typeface="Open Sauce Bold" panose="020B0604020202020204" charset="0"/>
      <p:regular r:id="rId13"/>
    </p:embeddedFont>
    <p:embeddedFont>
      <p:font typeface="Open Sauce Light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54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17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265658" y="8108956"/>
            <a:ext cx="3228634" cy="2338494"/>
          </a:xfrm>
          <a:prstGeom prst="rect">
            <a:avLst/>
          </a:prstGeom>
          <a:solidFill>
            <a:srgbClr val="1A548F"/>
          </a:solidFill>
        </p:spPr>
      </p:sp>
      <p:grpSp>
        <p:nvGrpSpPr>
          <p:cNvPr id="3" name="Group 3"/>
          <p:cNvGrpSpPr/>
          <p:nvPr/>
        </p:nvGrpSpPr>
        <p:grpSpPr>
          <a:xfrm>
            <a:off x="16289463" y="9194502"/>
            <a:ext cx="974732" cy="190323"/>
            <a:chOff x="0" y="0"/>
            <a:chExt cx="2198440" cy="429260"/>
          </a:xfrm>
        </p:grpSpPr>
        <p:sp>
          <p:nvSpPr>
            <p:cNvPr id="4" name="Freeform 4"/>
            <p:cNvSpPr/>
            <p:nvPr/>
          </p:nvSpPr>
          <p:spPr>
            <a:xfrm>
              <a:off x="0" y="-5080"/>
              <a:ext cx="2198441" cy="434340"/>
            </a:xfrm>
            <a:custGeom>
              <a:avLst/>
              <a:gdLst/>
              <a:ahLst/>
              <a:cxnLst/>
              <a:rect l="l" t="t" r="r" b="b"/>
              <a:pathLst>
                <a:path w="2198441" h="434340">
                  <a:moveTo>
                    <a:pt x="2180660" y="187960"/>
                  </a:moveTo>
                  <a:lnTo>
                    <a:pt x="1919040" y="11430"/>
                  </a:lnTo>
                  <a:cubicBezTo>
                    <a:pt x="1901260" y="0"/>
                    <a:pt x="1878400" y="3810"/>
                    <a:pt x="1865700" y="21590"/>
                  </a:cubicBezTo>
                  <a:cubicBezTo>
                    <a:pt x="1854271" y="39370"/>
                    <a:pt x="1858080" y="62230"/>
                    <a:pt x="1875860" y="74930"/>
                  </a:cubicBezTo>
                  <a:lnTo>
                    <a:pt x="2034610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34610" y="257810"/>
                  </a:lnTo>
                  <a:lnTo>
                    <a:pt x="1875860" y="364490"/>
                  </a:lnTo>
                  <a:cubicBezTo>
                    <a:pt x="1858081" y="375920"/>
                    <a:pt x="1854271" y="400050"/>
                    <a:pt x="1865700" y="417830"/>
                  </a:cubicBezTo>
                  <a:cubicBezTo>
                    <a:pt x="1873321" y="429260"/>
                    <a:pt x="1884750" y="434340"/>
                    <a:pt x="1897450" y="434340"/>
                  </a:cubicBezTo>
                  <a:cubicBezTo>
                    <a:pt x="1905071" y="434340"/>
                    <a:pt x="1912691" y="431800"/>
                    <a:pt x="1919041" y="427990"/>
                  </a:cubicBezTo>
                  <a:lnTo>
                    <a:pt x="2181931" y="251460"/>
                  </a:lnTo>
                  <a:cubicBezTo>
                    <a:pt x="2192091" y="243840"/>
                    <a:pt x="2198441" y="232410"/>
                    <a:pt x="2198441" y="219710"/>
                  </a:cubicBezTo>
                  <a:cubicBezTo>
                    <a:pt x="2198441" y="207010"/>
                    <a:pt x="2192091" y="195580"/>
                    <a:pt x="2180660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028700" y="8989060"/>
            <a:ext cx="1120498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 dirty="0">
                <a:solidFill>
                  <a:srgbClr val="000000"/>
                </a:solidFill>
                <a:latin typeface="Open Sauce"/>
              </a:rPr>
              <a:t>Staying ahead of industry changes </a:t>
            </a:r>
          </a:p>
        </p:txBody>
      </p:sp>
      <p:sp>
        <p:nvSpPr>
          <p:cNvPr id="6" name="Freeform 6"/>
          <p:cNvSpPr/>
          <p:nvPr/>
        </p:nvSpPr>
        <p:spPr>
          <a:xfrm>
            <a:off x="0" y="0"/>
            <a:ext cx="18288000" cy="8292326"/>
          </a:xfrm>
          <a:custGeom>
            <a:avLst/>
            <a:gdLst/>
            <a:ahLst/>
            <a:cxnLst/>
            <a:rect l="l" t="t" r="r" b="b"/>
            <a:pathLst>
              <a:path w="18288000" h="8292326">
                <a:moveTo>
                  <a:pt x="0" y="0"/>
                </a:moveTo>
                <a:lnTo>
                  <a:pt x="18288000" y="0"/>
                </a:lnTo>
                <a:lnTo>
                  <a:pt x="18288000" y="8292326"/>
                </a:lnTo>
                <a:lnTo>
                  <a:pt x="0" y="82923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1" t="-65571" r="-12195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8700" y="1090646"/>
            <a:ext cx="10720735" cy="3725483"/>
            <a:chOff x="0" y="-47625"/>
            <a:chExt cx="14294313" cy="4967310"/>
          </a:xfrm>
        </p:grpSpPr>
        <p:sp>
          <p:nvSpPr>
            <p:cNvPr id="8" name="TextBox 8"/>
            <p:cNvSpPr txBox="1"/>
            <p:nvPr/>
          </p:nvSpPr>
          <p:spPr>
            <a:xfrm>
              <a:off x="0" y="1123004"/>
              <a:ext cx="14294313" cy="37966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880"/>
                </a:lnSpc>
              </a:pPr>
              <a:r>
                <a:rPr lang="en-US" sz="9900" dirty="0">
                  <a:solidFill>
                    <a:srgbClr val="FFFFFF"/>
                  </a:solidFill>
                  <a:latin typeface="Open Sauce Light"/>
                </a:rPr>
                <a:t>TruSec</a:t>
              </a:r>
            </a:p>
            <a:p>
              <a:pPr>
                <a:lnSpc>
                  <a:spcPts val="11880"/>
                </a:lnSpc>
              </a:pPr>
              <a:r>
                <a:rPr lang="en-US" sz="6000" dirty="0">
                  <a:solidFill>
                    <a:srgbClr val="FFFFFF"/>
                  </a:solidFill>
                  <a:latin typeface="Open Sauce Light"/>
                </a:rPr>
                <a:t>Trucking Surveillance System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6445073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105" dirty="0">
                <a:solidFill>
                  <a:srgbClr val="FFFFFF"/>
                </a:solidFill>
                <a:latin typeface="Open Sauce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61610" y="-163327"/>
            <a:ext cx="7514569" cy="10596688"/>
            <a:chOff x="0" y="0"/>
            <a:chExt cx="10019425" cy="1412891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5527" r="22597" b="11706"/>
            <a:stretch>
              <a:fillRect/>
            </a:stretch>
          </p:blipFill>
          <p:spPr>
            <a:xfrm>
              <a:off x="0" y="0"/>
              <a:ext cx="10019425" cy="14128917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1028700" y="978694"/>
            <a:ext cx="8804702" cy="2445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879"/>
              </a:lnSpc>
            </a:pPr>
            <a:r>
              <a:rPr lang="en-US" sz="7599" dirty="0">
                <a:solidFill>
                  <a:srgbClr val="000000"/>
                </a:solidFill>
                <a:latin typeface="Open Sauce"/>
              </a:rPr>
              <a:t>Problem Statement</a:t>
            </a:r>
          </a:p>
        </p:txBody>
      </p:sp>
      <p:sp>
        <p:nvSpPr>
          <p:cNvPr id="8" name="AutoShape 8"/>
          <p:cNvSpPr/>
          <p:nvPr/>
        </p:nvSpPr>
        <p:spPr>
          <a:xfrm>
            <a:off x="8766306" y="8501660"/>
            <a:ext cx="2204829" cy="1794865"/>
          </a:xfrm>
          <a:prstGeom prst="rect">
            <a:avLst/>
          </a:prstGeom>
          <a:solidFill>
            <a:srgbClr val="1A548F"/>
          </a:solidFill>
        </p:spPr>
      </p:sp>
      <p:grpSp>
        <p:nvGrpSpPr>
          <p:cNvPr id="9" name="Group 9"/>
          <p:cNvGrpSpPr/>
          <p:nvPr/>
        </p:nvGrpSpPr>
        <p:grpSpPr>
          <a:xfrm>
            <a:off x="9371830" y="9294406"/>
            <a:ext cx="974732" cy="190323"/>
            <a:chOff x="0" y="0"/>
            <a:chExt cx="2198440" cy="429260"/>
          </a:xfrm>
        </p:grpSpPr>
        <p:sp>
          <p:nvSpPr>
            <p:cNvPr id="10" name="Freeform 10"/>
            <p:cNvSpPr/>
            <p:nvPr/>
          </p:nvSpPr>
          <p:spPr>
            <a:xfrm>
              <a:off x="0" y="-5080"/>
              <a:ext cx="2198441" cy="434340"/>
            </a:xfrm>
            <a:custGeom>
              <a:avLst/>
              <a:gdLst/>
              <a:ahLst/>
              <a:cxnLst/>
              <a:rect l="l" t="t" r="r" b="b"/>
              <a:pathLst>
                <a:path w="2198441" h="434340">
                  <a:moveTo>
                    <a:pt x="2180660" y="187960"/>
                  </a:moveTo>
                  <a:lnTo>
                    <a:pt x="1919040" y="11430"/>
                  </a:lnTo>
                  <a:cubicBezTo>
                    <a:pt x="1901260" y="0"/>
                    <a:pt x="1878400" y="3810"/>
                    <a:pt x="1865700" y="21590"/>
                  </a:cubicBezTo>
                  <a:cubicBezTo>
                    <a:pt x="1854271" y="39370"/>
                    <a:pt x="1858080" y="62230"/>
                    <a:pt x="1875860" y="74930"/>
                  </a:cubicBezTo>
                  <a:lnTo>
                    <a:pt x="2034610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34610" y="257810"/>
                  </a:lnTo>
                  <a:lnTo>
                    <a:pt x="1875860" y="364490"/>
                  </a:lnTo>
                  <a:cubicBezTo>
                    <a:pt x="1858081" y="375920"/>
                    <a:pt x="1854271" y="400050"/>
                    <a:pt x="1865700" y="417830"/>
                  </a:cubicBezTo>
                  <a:cubicBezTo>
                    <a:pt x="1873321" y="429260"/>
                    <a:pt x="1884750" y="434340"/>
                    <a:pt x="1897450" y="434340"/>
                  </a:cubicBezTo>
                  <a:cubicBezTo>
                    <a:pt x="1905071" y="434340"/>
                    <a:pt x="1912691" y="431800"/>
                    <a:pt x="1919041" y="427990"/>
                  </a:cubicBezTo>
                  <a:lnTo>
                    <a:pt x="2181931" y="251460"/>
                  </a:lnTo>
                  <a:cubicBezTo>
                    <a:pt x="2192091" y="243840"/>
                    <a:pt x="2198441" y="232410"/>
                    <a:pt x="2198441" y="219710"/>
                  </a:cubicBezTo>
                  <a:cubicBezTo>
                    <a:pt x="2198441" y="207010"/>
                    <a:pt x="2192091" y="195580"/>
                    <a:pt x="2180660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4756227-5848-61CB-BA75-1E08320A0189}"/>
              </a:ext>
            </a:extLst>
          </p:cNvPr>
          <p:cNvSpPr txBox="1"/>
          <p:nvPr/>
        </p:nvSpPr>
        <p:spPr>
          <a:xfrm>
            <a:off x="1028700" y="4246067"/>
            <a:ext cx="689363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Lack of secure surveillance for trucks with sensitive consignments in remote areas.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Network reliability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Scarcity of real-time information </a:t>
            </a:r>
            <a:endParaRPr lang="en-US" sz="2800" b="0" i="0" dirty="0">
              <a:effectLst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PK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54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728190"/>
            <a:ext cx="12576897" cy="1217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879"/>
              </a:lnSpc>
            </a:pPr>
            <a:r>
              <a:rPr lang="en-US" sz="7599" dirty="0">
                <a:solidFill>
                  <a:schemeClr val="bg1"/>
                </a:solidFill>
                <a:latin typeface="Open Sauce"/>
              </a:rPr>
              <a:t>Our Solution</a:t>
            </a:r>
          </a:p>
        </p:txBody>
      </p:sp>
      <p:sp>
        <p:nvSpPr>
          <p:cNvPr id="3" name="AutoShape 3"/>
          <p:cNvSpPr/>
          <p:nvPr/>
        </p:nvSpPr>
        <p:spPr>
          <a:xfrm>
            <a:off x="16083171" y="0"/>
            <a:ext cx="2204829" cy="1794865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endParaRPr lang="en-PK" dirty="0"/>
          </a:p>
        </p:txBody>
      </p:sp>
      <p:grpSp>
        <p:nvGrpSpPr>
          <p:cNvPr id="4" name="Group 4"/>
          <p:cNvGrpSpPr/>
          <p:nvPr/>
        </p:nvGrpSpPr>
        <p:grpSpPr>
          <a:xfrm>
            <a:off x="16698220" y="877221"/>
            <a:ext cx="974732" cy="190323"/>
            <a:chOff x="0" y="0"/>
            <a:chExt cx="2198440" cy="429260"/>
          </a:xfrm>
          <a:solidFill>
            <a:srgbClr val="1A548F"/>
          </a:solidFill>
        </p:grpSpPr>
        <p:sp>
          <p:nvSpPr>
            <p:cNvPr id="5" name="Freeform 5"/>
            <p:cNvSpPr/>
            <p:nvPr/>
          </p:nvSpPr>
          <p:spPr>
            <a:xfrm>
              <a:off x="0" y="-5080"/>
              <a:ext cx="2198441" cy="434340"/>
            </a:xfrm>
            <a:custGeom>
              <a:avLst/>
              <a:gdLst/>
              <a:ahLst/>
              <a:cxnLst/>
              <a:rect l="l" t="t" r="r" b="b"/>
              <a:pathLst>
                <a:path w="2198441" h="434340">
                  <a:moveTo>
                    <a:pt x="2180660" y="187960"/>
                  </a:moveTo>
                  <a:lnTo>
                    <a:pt x="1919040" y="11430"/>
                  </a:lnTo>
                  <a:cubicBezTo>
                    <a:pt x="1901260" y="0"/>
                    <a:pt x="1878400" y="3810"/>
                    <a:pt x="1865700" y="21590"/>
                  </a:cubicBezTo>
                  <a:cubicBezTo>
                    <a:pt x="1854271" y="39370"/>
                    <a:pt x="1858080" y="62230"/>
                    <a:pt x="1875860" y="74930"/>
                  </a:cubicBezTo>
                  <a:lnTo>
                    <a:pt x="2034610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34610" y="257810"/>
                  </a:lnTo>
                  <a:lnTo>
                    <a:pt x="1875860" y="364490"/>
                  </a:lnTo>
                  <a:cubicBezTo>
                    <a:pt x="1858081" y="375920"/>
                    <a:pt x="1854271" y="400050"/>
                    <a:pt x="1865700" y="417830"/>
                  </a:cubicBezTo>
                  <a:cubicBezTo>
                    <a:pt x="1873321" y="429260"/>
                    <a:pt x="1884750" y="434340"/>
                    <a:pt x="1897450" y="434340"/>
                  </a:cubicBezTo>
                  <a:cubicBezTo>
                    <a:pt x="1905071" y="434340"/>
                    <a:pt x="1912691" y="431800"/>
                    <a:pt x="1919041" y="427990"/>
                  </a:cubicBezTo>
                  <a:lnTo>
                    <a:pt x="2181931" y="251460"/>
                  </a:lnTo>
                  <a:cubicBezTo>
                    <a:pt x="2192091" y="243840"/>
                    <a:pt x="2198441" y="232410"/>
                    <a:pt x="2198441" y="219710"/>
                  </a:cubicBezTo>
                  <a:cubicBezTo>
                    <a:pt x="2198441" y="207010"/>
                    <a:pt x="2192091" y="195580"/>
                    <a:pt x="2180660" y="18796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6" name="Group 6"/>
          <p:cNvGrpSpPr/>
          <p:nvPr/>
        </p:nvGrpSpPr>
        <p:grpSpPr>
          <a:xfrm>
            <a:off x="1201464" y="4767681"/>
            <a:ext cx="4615745" cy="1141632"/>
            <a:chOff x="0" y="-28575"/>
            <a:chExt cx="6154327" cy="1522175"/>
          </a:xfrm>
        </p:grpSpPr>
        <p:sp>
          <p:nvSpPr>
            <p:cNvPr id="7" name="TextBox 7"/>
            <p:cNvSpPr txBox="1"/>
            <p:nvPr/>
          </p:nvSpPr>
          <p:spPr>
            <a:xfrm>
              <a:off x="0" y="1001671"/>
              <a:ext cx="6154327" cy="4919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 dirty="0">
                  <a:solidFill>
                    <a:schemeClr val="bg1"/>
                  </a:solidFill>
                  <a:latin typeface="Open Sauce Bold"/>
                </a:rPr>
                <a:t>Real-time Image Analytics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5739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60"/>
                </a:lnSpc>
              </a:pPr>
              <a:r>
                <a:rPr lang="en-US" sz="3200" dirty="0">
                  <a:solidFill>
                    <a:schemeClr val="bg1"/>
                  </a:solidFill>
                  <a:latin typeface="Open Sauce Light"/>
                </a:rPr>
                <a:t>01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836127" y="4767681"/>
            <a:ext cx="4615745" cy="1539177"/>
            <a:chOff x="0" y="-28575"/>
            <a:chExt cx="6154327" cy="205223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001672"/>
              <a:ext cx="6154327" cy="10219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 dirty="0">
                  <a:solidFill>
                    <a:schemeClr val="bg1"/>
                  </a:solidFill>
                  <a:latin typeface="Open Sauce Bold"/>
                </a:rPr>
                <a:t>Radio Communication Along With GSM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85739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60"/>
                </a:lnSpc>
              </a:pPr>
              <a:r>
                <a:rPr lang="en-US" sz="3200">
                  <a:solidFill>
                    <a:schemeClr val="bg1"/>
                  </a:solidFill>
                  <a:latin typeface="Open Sauce Light"/>
                </a:rPr>
                <a:t>02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470790" y="4767681"/>
            <a:ext cx="4615745" cy="1539177"/>
            <a:chOff x="0" y="-28575"/>
            <a:chExt cx="6154327" cy="205223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1001672"/>
              <a:ext cx="6154327" cy="10219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 dirty="0">
                  <a:solidFill>
                    <a:schemeClr val="bg1"/>
                  </a:solidFill>
                  <a:latin typeface="Open Sauce Bold"/>
                </a:rPr>
                <a:t>Cloud Hosted Solution For Seamless User Experience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85739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60"/>
                </a:lnSpc>
              </a:pPr>
              <a:r>
                <a:rPr lang="en-US" sz="3200">
                  <a:solidFill>
                    <a:schemeClr val="bg1"/>
                  </a:solidFill>
                  <a:latin typeface="Open Sauce Light"/>
                </a:rPr>
                <a:t>03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215698"/>
            <a:ext cx="18288000" cy="3071302"/>
            <a:chOff x="0" y="0"/>
            <a:chExt cx="24384000" cy="409507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46663" b="28129"/>
            <a:stretch>
              <a:fillRect/>
            </a:stretch>
          </p:blipFill>
          <p:spPr>
            <a:xfrm>
              <a:off x="0" y="0"/>
              <a:ext cx="24384000" cy="409507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028700" y="942588"/>
            <a:ext cx="13739763" cy="1983137"/>
            <a:chOff x="0" y="-66675"/>
            <a:chExt cx="18319684" cy="2644183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18319684" cy="1568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879"/>
                </a:lnSpc>
              </a:pPr>
              <a:r>
                <a:rPr lang="en-US" sz="7599" dirty="0">
                  <a:solidFill>
                    <a:srgbClr val="000000"/>
                  </a:solidFill>
                  <a:latin typeface="Open Sauce"/>
                </a:rPr>
                <a:t>The Story of GPSInsight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39333"/>
              <a:ext cx="18319684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999" dirty="0">
                  <a:solidFill>
                    <a:srgbClr val="A8A8A8"/>
                  </a:solidFill>
                  <a:latin typeface="Open Sauce"/>
                </a:rPr>
                <a:t>Fleet &amp; Field Service Management</a:t>
              </a:r>
            </a:p>
          </p:txBody>
        </p:sp>
      </p:grpSp>
      <p:sp>
        <p:nvSpPr>
          <p:cNvPr id="8" name="AutoShape 8"/>
          <p:cNvSpPr/>
          <p:nvPr/>
        </p:nvSpPr>
        <p:spPr>
          <a:xfrm>
            <a:off x="16083171" y="0"/>
            <a:ext cx="2204829" cy="1794865"/>
          </a:xfrm>
          <a:prstGeom prst="rect">
            <a:avLst/>
          </a:prstGeom>
          <a:solidFill>
            <a:srgbClr val="1A548F"/>
          </a:solidFill>
        </p:spPr>
      </p:sp>
      <p:grpSp>
        <p:nvGrpSpPr>
          <p:cNvPr id="9" name="Group 9"/>
          <p:cNvGrpSpPr/>
          <p:nvPr/>
        </p:nvGrpSpPr>
        <p:grpSpPr>
          <a:xfrm>
            <a:off x="16698220" y="802271"/>
            <a:ext cx="974732" cy="190323"/>
            <a:chOff x="0" y="0"/>
            <a:chExt cx="2198440" cy="429260"/>
          </a:xfrm>
        </p:grpSpPr>
        <p:sp>
          <p:nvSpPr>
            <p:cNvPr id="10" name="Freeform 10"/>
            <p:cNvSpPr/>
            <p:nvPr/>
          </p:nvSpPr>
          <p:spPr>
            <a:xfrm>
              <a:off x="0" y="-5080"/>
              <a:ext cx="2198441" cy="434340"/>
            </a:xfrm>
            <a:custGeom>
              <a:avLst/>
              <a:gdLst/>
              <a:ahLst/>
              <a:cxnLst/>
              <a:rect l="l" t="t" r="r" b="b"/>
              <a:pathLst>
                <a:path w="2198441" h="434340">
                  <a:moveTo>
                    <a:pt x="2180660" y="187960"/>
                  </a:moveTo>
                  <a:lnTo>
                    <a:pt x="1919040" y="11430"/>
                  </a:lnTo>
                  <a:cubicBezTo>
                    <a:pt x="1901260" y="0"/>
                    <a:pt x="1878400" y="3810"/>
                    <a:pt x="1865700" y="21590"/>
                  </a:cubicBezTo>
                  <a:cubicBezTo>
                    <a:pt x="1854271" y="39370"/>
                    <a:pt x="1858080" y="62230"/>
                    <a:pt x="1875860" y="74930"/>
                  </a:cubicBezTo>
                  <a:lnTo>
                    <a:pt x="2034610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34610" y="257810"/>
                  </a:lnTo>
                  <a:lnTo>
                    <a:pt x="1875860" y="364490"/>
                  </a:lnTo>
                  <a:cubicBezTo>
                    <a:pt x="1858081" y="375920"/>
                    <a:pt x="1854271" y="400050"/>
                    <a:pt x="1865700" y="417830"/>
                  </a:cubicBezTo>
                  <a:cubicBezTo>
                    <a:pt x="1873321" y="429260"/>
                    <a:pt x="1884750" y="434340"/>
                    <a:pt x="1897450" y="434340"/>
                  </a:cubicBezTo>
                  <a:cubicBezTo>
                    <a:pt x="1905071" y="434340"/>
                    <a:pt x="1912691" y="431800"/>
                    <a:pt x="1919041" y="427990"/>
                  </a:cubicBezTo>
                  <a:lnTo>
                    <a:pt x="2181931" y="251460"/>
                  </a:lnTo>
                  <a:cubicBezTo>
                    <a:pt x="2192091" y="243840"/>
                    <a:pt x="2198441" y="232410"/>
                    <a:pt x="2198441" y="219710"/>
                  </a:cubicBezTo>
                  <a:cubicBezTo>
                    <a:pt x="2198441" y="207010"/>
                    <a:pt x="2192091" y="195580"/>
                    <a:pt x="2180660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A90A500-1D3A-83E0-4F2C-D7E0BAEF4F83}"/>
              </a:ext>
            </a:extLst>
          </p:cNvPr>
          <p:cNvSpPr txBox="1"/>
          <p:nvPr/>
        </p:nvSpPr>
        <p:spPr>
          <a:xfrm>
            <a:off x="1031198" y="3607849"/>
            <a:ext cx="9525000" cy="26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Cost Efficiency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High Bandwidth Dependency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Advanced Threat Assessment using AI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54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835891" cy="10287000"/>
          </a:xfrm>
          <a:prstGeom prst="rect">
            <a:avLst/>
          </a:prstGeom>
          <a:solidFill>
            <a:srgbClr val="000000">
              <a:alpha val="3922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53655" y="1771650"/>
            <a:ext cx="4728581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dirty="0">
                <a:solidFill>
                  <a:schemeClr val="bg1"/>
                </a:solidFill>
                <a:latin typeface="Open Sauce"/>
              </a:rPr>
              <a:t>Methodology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144000" y="995729"/>
            <a:ext cx="3533791" cy="1164037"/>
            <a:chOff x="0" y="-26035"/>
            <a:chExt cx="4711721" cy="1552050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878207" cy="48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79"/>
                </a:lnSpc>
              </a:pPr>
              <a:r>
                <a:rPr lang="en-US" sz="2400">
                  <a:solidFill>
                    <a:schemeClr val="bg1"/>
                  </a:solidFill>
                  <a:latin typeface="Open Sauce Light"/>
                </a:rPr>
                <a:t>01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169483" y="-26035"/>
              <a:ext cx="3542238" cy="1552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 dirty="0">
                  <a:solidFill>
                    <a:schemeClr val="bg1"/>
                  </a:solidFill>
                  <a:latin typeface="Open Sauce Bold"/>
                </a:rPr>
                <a:t>Monitoring Dashboard Surveillance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42751" y="2860905"/>
            <a:ext cx="3533791" cy="1164037"/>
            <a:chOff x="0" y="-26035"/>
            <a:chExt cx="4711721" cy="1552050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878207" cy="48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79"/>
                </a:lnSpc>
              </a:pPr>
              <a:r>
                <a:rPr lang="en-US" sz="2400">
                  <a:solidFill>
                    <a:schemeClr val="bg1"/>
                  </a:solidFill>
                  <a:latin typeface="Open Sauce Light"/>
                </a:rPr>
                <a:t>02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169483" y="-26035"/>
              <a:ext cx="3542238" cy="1552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 dirty="0">
                  <a:solidFill>
                    <a:schemeClr val="bg1"/>
                  </a:solidFill>
                  <a:latin typeface="Open Sauce Bold"/>
                </a:rPr>
                <a:t>Dockerized Cloud Hosted API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142751" y="4566983"/>
            <a:ext cx="3533791" cy="1561581"/>
            <a:chOff x="0" y="-26035"/>
            <a:chExt cx="4711720" cy="2082109"/>
          </a:xfrm>
        </p:grpSpPr>
        <p:sp>
          <p:nvSpPr>
            <p:cNvPr id="13" name="TextBox 13"/>
            <p:cNvSpPr txBox="1"/>
            <p:nvPr/>
          </p:nvSpPr>
          <p:spPr>
            <a:xfrm>
              <a:off x="0" y="0"/>
              <a:ext cx="878207" cy="48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79"/>
                </a:lnSpc>
              </a:pPr>
              <a:r>
                <a:rPr lang="en-US" sz="2400" dirty="0">
                  <a:solidFill>
                    <a:schemeClr val="bg1"/>
                  </a:solidFill>
                  <a:latin typeface="Open Sauce Light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69482" y="-26035"/>
              <a:ext cx="3542238" cy="20821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 dirty="0">
                  <a:solidFill>
                    <a:schemeClr val="bg1"/>
                  </a:solidFill>
                  <a:latin typeface="Open Sauce Bold"/>
                </a:rPr>
                <a:t>ESP-32 Microcontroller with NanoFramework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145249" y="6819900"/>
            <a:ext cx="3533791" cy="1561581"/>
            <a:chOff x="0" y="-26035"/>
            <a:chExt cx="4711721" cy="208210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0"/>
              <a:ext cx="878207" cy="48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79"/>
                </a:lnSpc>
              </a:pPr>
              <a:r>
                <a:rPr lang="en-US" sz="2400">
                  <a:solidFill>
                    <a:schemeClr val="bg1"/>
                  </a:solidFill>
                  <a:latin typeface="Open Sauce Light"/>
                </a:rPr>
                <a:t>04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169483" y="-26035"/>
              <a:ext cx="3542238" cy="20821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r>
                <a:rPr lang="en-US" sz="2400" dirty="0">
                  <a:solidFill>
                    <a:schemeClr val="bg1"/>
                  </a:solidFill>
                  <a:latin typeface="Open Sauce Bold"/>
                </a:rPr>
                <a:t>AI Model for Facial Expression Detection</a:t>
              </a:r>
            </a:p>
          </p:txBody>
        </p:sp>
      </p:grpSp>
      <p:sp>
        <p:nvSpPr>
          <p:cNvPr id="20" name="Freeform 20"/>
          <p:cNvSpPr/>
          <p:nvPr/>
        </p:nvSpPr>
        <p:spPr>
          <a:xfrm>
            <a:off x="-331183" y="5143500"/>
            <a:ext cx="7167074" cy="5272571"/>
          </a:xfrm>
          <a:custGeom>
            <a:avLst/>
            <a:gdLst/>
            <a:ahLst/>
            <a:cxnLst/>
            <a:rect l="l" t="t" r="r" b="b"/>
            <a:pathLst>
              <a:path w="7167074" h="5272571">
                <a:moveTo>
                  <a:pt x="0" y="0"/>
                </a:moveTo>
                <a:lnTo>
                  <a:pt x="7167074" y="0"/>
                </a:lnTo>
                <a:lnTo>
                  <a:pt x="7167074" y="5272571"/>
                </a:lnTo>
                <a:lnTo>
                  <a:pt x="0" y="52725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645" t="-38869" r="-18837" b="-13810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54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62200" y="3873922"/>
            <a:ext cx="14363500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79"/>
              </a:lnSpc>
            </a:pPr>
            <a:r>
              <a:rPr lang="en-US" sz="9600" dirty="0">
                <a:solidFill>
                  <a:srgbClr val="FFFFFF"/>
                </a:solidFill>
                <a:latin typeface="Open Sauce"/>
              </a:rPr>
              <a:t>Any Questions?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CB72F-C975-96C2-FC44-6A09737E4193}"/>
              </a:ext>
            </a:extLst>
          </p:cNvPr>
          <p:cNvSpPr txBox="1"/>
          <p:nvPr/>
        </p:nvSpPr>
        <p:spPr>
          <a:xfrm>
            <a:off x="5410200" y="5295900"/>
            <a:ext cx="762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i="0" dirty="0">
                <a:solidFill>
                  <a:srgbClr val="D1D5DB"/>
                </a:solidFill>
                <a:effectLst/>
              </a:rPr>
              <a:t>We welcome your questions, feedback, and ideas!</a:t>
            </a:r>
            <a:endParaRPr lang="en-PK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104</Words>
  <Application>Microsoft Office PowerPoint</Application>
  <PresentationFormat>Custom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Open Sauce Light</vt:lpstr>
      <vt:lpstr>Open Sauce Bold</vt:lpstr>
      <vt:lpstr>Open Sauce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Light Simple and Straightforward Trucking Business Plan Visual Charts Presentation</dc:title>
  <dc:creator>Ahmed Tahami</dc:creator>
  <cp:lastModifiedBy>Ahmed Tahami</cp:lastModifiedBy>
  <cp:revision>7</cp:revision>
  <dcterms:created xsi:type="dcterms:W3CDTF">2006-08-16T00:00:00Z</dcterms:created>
  <dcterms:modified xsi:type="dcterms:W3CDTF">2023-08-07T16:02:44Z</dcterms:modified>
  <dc:identifier>DAFq3rj-LBw</dc:identifier>
</cp:coreProperties>
</file>

<file path=docProps/thumbnail.jpeg>
</file>